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7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Roboto Medium"/>
      <p:regular r:id="rId13"/>
      <p:bold r:id="rId14"/>
      <p:italic r:id="rId15"/>
      <p:boldItalic r:id="rId16"/>
    </p:embeddedFont>
    <p:embeddedFont>
      <p:font typeface="Poppins"/>
      <p:regular r:id="rId17"/>
      <p:bold r:id="rId18"/>
      <p:italic r:id="rId19"/>
      <p:boldItalic r:id="rId20"/>
    </p:embeddedFont>
    <p:embeddedFont>
      <p:font typeface="Poppins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96">
          <p15:clr>
            <a:srgbClr val="747775"/>
          </p15:clr>
        </p15:guide>
        <p15:guide id="2" orient="horz" pos="207">
          <p15:clr>
            <a:srgbClr val="747775"/>
          </p15:clr>
        </p15:guide>
        <p15:guide id="3" orient="horz" pos="2932">
          <p15:clr>
            <a:srgbClr val="747775"/>
          </p15:clr>
        </p15:guide>
        <p15:guide id="4" pos="5564">
          <p15:clr>
            <a:srgbClr val="747775"/>
          </p15:clr>
        </p15:guide>
        <p15:guide id="5" pos="3888">
          <p15:clr>
            <a:srgbClr val="747775"/>
          </p15:clr>
        </p15:guide>
        <p15:guide id="6" orient="horz" pos="576">
          <p15:clr>
            <a:srgbClr val="747775"/>
          </p15:clr>
        </p15:guide>
        <p15:guide id="7" pos="1506">
          <p15:clr>
            <a:srgbClr val="747775"/>
          </p15:clr>
        </p15:guide>
        <p15:guide id="8" orient="horz" pos="400">
          <p15:clr>
            <a:srgbClr val="747775"/>
          </p15:clr>
        </p15:guide>
        <p15:guide id="9" orient="horz" pos="1603">
          <p15:clr>
            <a:srgbClr val="747775"/>
          </p15:clr>
        </p15:guide>
        <p15:guide id="10" orient="horz" pos="1419">
          <p15:clr>
            <a:srgbClr val="747775"/>
          </p15:clr>
        </p15:guide>
        <p15:guide id="11" pos="2880">
          <p15:clr>
            <a:srgbClr val="747775"/>
          </p15:clr>
        </p15:guide>
        <p15:guide id="12" orient="horz" pos="698">
          <p15:clr>
            <a:srgbClr val="747775"/>
          </p15:clr>
        </p15:guide>
        <p15:guide id="13" orient="horz" pos="903">
          <p15:clr>
            <a:srgbClr val="747775"/>
          </p15:clr>
        </p15:guide>
        <p15:guide id="14" orient="horz" pos="2018">
          <p15:clr>
            <a:srgbClr val="747775"/>
          </p15:clr>
        </p15:guide>
      </p15:sldGuideLst>
    </p:ext>
    <p:ext uri="GoogleSlidesCustomDataVersion2">
      <go:slidesCustomData xmlns:go="http://customooxmlschemas.google.com/" r:id="rId25" roundtripDataSignature="AMtx7mhRGJ25KblWq5/ajnGxexkd2Ixb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6"/>
        <p:guide pos="207" orient="horz"/>
        <p:guide pos="2932" orient="horz"/>
        <p:guide pos="5564"/>
        <p:guide pos="3888"/>
        <p:guide pos="576" orient="horz"/>
        <p:guide pos="1506"/>
        <p:guide pos="400" orient="horz"/>
        <p:guide pos="1603" orient="horz"/>
        <p:guide pos="1419" orient="horz"/>
        <p:guide pos="2880"/>
        <p:guide pos="698" orient="horz"/>
        <p:guide pos="903" orient="horz"/>
        <p:guide pos="201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oppinsLight-bold.fntdata"/><Relationship Id="rId21" Type="http://schemas.openxmlformats.org/officeDocument/2006/relationships/font" Target="fonts/PoppinsLight-regular.fntdata"/><Relationship Id="rId24" Type="http://schemas.openxmlformats.org/officeDocument/2006/relationships/font" Target="fonts/PoppinsLight-boldItalic.fntdata"/><Relationship Id="rId23" Type="http://schemas.openxmlformats.org/officeDocument/2006/relationships/font" Target="fonts/Poppins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RobotoMedium-regular.fntdata"/><Relationship Id="rId12" Type="http://schemas.openxmlformats.org/officeDocument/2006/relationships/slide" Target="slides/slide6.xml"/><Relationship Id="rId15" Type="http://schemas.openxmlformats.org/officeDocument/2006/relationships/font" Target="fonts/RobotoMedium-italic.fntdata"/><Relationship Id="rId14" Type="http://schemas.openxmlformats.org/officeDocument/2006/relationships/font" Target="fonts/RobotoMedium-bold.fntdata"/><Relationship Id="rId17" Type="http://schemas.openxmlformats.org/officeDocument/2006/relationships/font" Target="fonts/Poppins-regular.fntdata"/><Relationship Id="rId16" Type="http://schemas.openxmlformats.org/officeDocument/2006/relationships/font" Target="fonts/RobotoMedium-boldItalic.fntdata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2" name="Google Shape;20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_Comparison with image">
  <p:cSld name="TITLE_AND_BOD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" name="Google Shape;11;p8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" type="subTitle"/>
          </p:nvPr>
        </p:nvSpPr>
        <p:spPr>
          <a:xfrm>
            <a:off x="311700" y="3821079"/>
            <a:ext cx="4130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3" name="Google Shape;13;p8"/>
          <p:cNvSpPr/>
          <p:nvPr>
            <p:ph idx="3" type="pic"/>
          </p:nvPr>
        </p:nvSpPr>
        <p:spPr>
          <a:xfrm>
            <a:off x="3234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  <p:sp>
        <p:nvSpPr>
          <p:cNvPr id="14" name="Google Shape;14;p8"/>
          <p:cNvSpPr txBox="1"/>
          <p:nvPr>
            <p:ph idx="4" type="subTitle"/>
          </p:nvPr>
        </p:nvSpPr>
        <p:spPr>
          <a:xfrm>
            <a:off x="4686300" y="3821079"/>
            <a:ext cx="4130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" name="Google Shape;15;p8"/>
          <p:cNvSpPr/>
          <p:nvPr>
            <p:ph idx="5" type="pic"/>
          </p:nvPr>
        </p:nvSpPr>
        <p:spPr>
          <a:xfrm>
            <a:off x="46980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_Dark theme Quote / New chapter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7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7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Roboto Medium"/>
              <a:buNone/>
              <a:defRPr sz="16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">
  <p:cSld name="TITLE_AND_BODY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8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50" name="Google Shape;50;p18"/>
          <p:cNvSpPr txBox="1"/>
          <p:nvPr>
            <p:ph idx="1" type="body"/>
          </p:nvPr>
        </p:nvSpPr>
        <p:spPr>
          <a:xfrm>
            <a:off x="311700" y="1027725"/>
            <a:ext cx="2660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52" name="Google Shape;52;p18"/>
          <p:cNvSpPr txBox="1"/>
          <p:nvPr>
            <p:ph idx="3" type="body"/>
          </p:nvPr>
        </p:nvSpPr>
        <p:spPr>
          <a:xfrm>
            <a:off x="3241950" y="1027725"/>
            <a:ext cx="2660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54" name="Google Shape;54;p18"/>
          <p:cNvSpPr txBox="1"/>
          <p:nvPr>
            <p:ph idx="5" type="body"/>
          </p:nvPr>
        </p:nvSpPr>
        <p:spPr>
          <a:xfrm>
            <a:off x="6172200" y="1027725"/>
            <a:ext cx="2660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 1">
  <p:cSld name="TITLE_AND_BODY_2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9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57" name="Google Shape;57;p19"/>
          <p:cNvSpPr txBox="1"/>
          <p:nvPr>
            <p:ph idx="1" type="body"/>
          </p:nvPr>
        </p:nvSpPr>
        <p:spPr>
          <a:xfrm>
            <a:off x="311700" y="1027725"/>
            <a:ext cx="26601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" name="Google Shape;58;p19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59" name="Google Shape;59;p19"/>
          <p:cNvSpPr txBox="1"/>
          <p:nvPr>
            <p:ph idx="3" type="body"/>
          </p:nvPr>
        </p:nvSpPr>
        <p:spPr>
          <a:xfrm>
            <a:off x="3241950" y="1027725"/>
            <a:ext cx="26601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0" name="Google Shape;60;p19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1" name="Google Shape;61;p19"/>
          <p:cNvSpPr txBox="1"/>
          <p:nvPr>
            <p:ph idx="5" type="body"/>
          </p:nvPr>
        </p:nvSpPr>
        <p:spPr>
          <a:xfrm>
            <a:off x="6172200" y="1027725"/>
            <a:ext cx="26601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2" name="Google Shape;62;p19"/>
          <p:cNvSpPr txBox="1"/>
          <p:nvPr>
            <p:ph idx="6" type="title"/>
          </p:nvPr>
        </p:nvSpPr>
        <p:spPr>
          <a:xfrm>
            <a:off x="1698900" y="2571750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3" name="Google Shape;63;p19"/>
          <p:cNvSpPr txBox="1"/>
          <p:nvPr>
            <p:ph idx="7" type="body"/>
          </p:nvPr>
        </p:nvSpPr>
        <p:spPr>
          <a:xfrm>
            <a:off x="1698900" y="3154450"/>
            <a:ext cx="26601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19"/>
          <p:cNvSpPr txBox="1"/>
          <p:nvPr>
            <p:ph idx="8" type="title"/>
          </p:nvPr>
        </p:nvSpPr>
        <p:spPr>
          <a:xfrm>
            <a:off x="4842150" y="2571750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5" name="Google Shape;65;p19"/>
          <p:cNvSpPr txBox="1"/>
          <p:nvPr>
            <p:ph idx="9" type="body"/>
          </p:nvPr>
        </p:nvSpPr>
        <p:spPr>
          <a:xfrm>
            <a:off x="4842150" y="3154450"/>
            <a:ext cx="2660100" cy="13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_Three column with image">
  <p:cSld name="TITLE_AND_BODY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0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8" name="Google Shape;68;p20"/>
          <p:cNvSpPr txBox="1"/>
          <p:nvPr>
            <p:ph idx="1" type="body"/>
          </p:nvPr>
        </p:nvSpPr>
        <p:spPr>
          <a:xfrm>
            <a:off x="311700" y="2717625"/>
            <a:ext cx="2660100" cy="17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9" name="Google Shape;69;p20"/>
          <p:cNvSpPr/>
          <p:nvPr>
            <p:ph idx="2" type="pic"/>
          </p:nvPr>
        </p:nvSpPr>
        <p:spPr>
          <a:xfrm>
            <a:off x="311700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70" name="Google Shape;70;p20"/>
          <p:cNvSpPr txBox="1"/>
          <p:nvPr>
            <p:ph idx="3" type="title"/>
          </p:nvPr>
        </p:nvSpPr>
        <p:spPr>
          <a:xfrm>
            <a:off x="3234113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1" name="Google Shape;71;p20"/>
          <p:cNvSpPr txBox="1"/>
          <p:nvPr>
            <p:ph idx="4" type="body"/>
          </p:nvPr>
        </p:nvSpPr>
        <p:spPr>
          <a:xfrm>
            <a:off x="3234113" y="2717625"/>
            <a:ext cx="2660100" cy="17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2" name="Google Shape;72;p20"/>
          <p:cNvSpPr/>
          <p:nvPr>
            <p:ph idx="5" type="pic"/>
          </p:nvPr>
        </p:nvSpPr>
        <p:spPr>
          <a:xfrm>
            <a:off x="3234113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73" name="Google Shape;73;p20"/>
          <p:cNvSpPr txBox="1"/>
          <p:nvPr>
            <p:ph idx="6" type="title"/>
          </p:nvPr>
        </p:nvSpPr>
        <p:spPr>
          <a:xfrm>
            <a:off x="6156538" y="445025"/>
            <a:ext cx="266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4" name="Google Shape;74;p20"/>
          <p:cNvSpPr txBox="1"/>
          <p:nvPr>
            <p:ph idx="7" type="body"/>
          </p:nvPr>
        </p:nvSpPr>
        <p:spPr>
          <a:xfrm>
            <a:off x="6156538" y="2717625"/>
            <a:ext cx="2660100" cy="172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5" name="Google Shape;75;p20"/>
          <p:cNvSpPr/>
          <p:nvPr>
            <p:ph idx="8" type="pic"/>
          </p:nvPr>
        </p:nvSpPr>
        <p:spPr>
          <a:xfrm>
            <a:off x="6156538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rocess">
  <p:cSld name="CUSTOM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8" name="Google Shape;78;p21"/>
          <p:cNvSpPr/>
          <p:nvPr/>
        </p:nvSpPr>
        <p:spPr>
          <a:xfrm>
            <a:off x="314325" y="1166082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79" name="Google Shape;79;p21"/>
          <p:cNvSpPr/>
          <p:nvPr/>
        </p:nvSpPr>
        <p:spPr>
          <a:xfrm>
            <a:off x="405525" y="1177975"/>
            <a:ext cx="39300" cy="2927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0" name="Google Shape;80;p21"/>
          <p:cNvSpPr/>
          <p:nvPr/>
        </p:nvSpPr>
        <p:spPr>
          <a:xfrm>
            <a:off x="314325" y="2651300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81" name="Google Shape;81;p21"/>
          <p:cNvSpPr txBox="1"/>
          <p:nvPr>
            <p:ph idx="2" type="title"/>
          </p:nvPr>
        </p:nvSpPr>
        <p:spPr>
          <a:xfrm>
            <a:off x="665200" y="986730"/>
            <a:ext cx="8167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3" type="title"/>
          </p:nvPr>
        </p:nvSpPr>
        <p:spPr>
          <a:xfrm>
            <a:off x="665200" y="1453775"/>
            <a:ext cx="8167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4" type="title"/>
          </p:nvPr>
        </p:nvSpPr>
        <p:spPr>
          <a:xfrm>
            <a:off x="665200" y="2468575"/>
            <a:ext cx="8167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84" name="Google Shape;84;p21"/>
          <p:cNvSpPr txBox="1"/>
          <p:nvPr>
            <p:ph idx="5" type="title"/>
          </p:nvPr>
        </p:nvSpPr>
        <p:spPr>
          <a:xfrm>
            <a:off x="665200" y="2951806"/>
            <a:ext cx="81672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Layout with image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311700" y="445025"/>
            <a:ext cx="293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2" type="title"/>
          </p:nvPr>
        </p:nvSpPr>
        <p:spPr>
          <a:xfrm>
            <a:off x="3241800" y="445025"/>
            <a:ext cx="55905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8" name="Google Shape;88;p22"/>
          <p:cNvSpPr/>
          <p:nvPr>
            <p:ph idx="3" type="pic"/>
          </p:nvPr>
        </p:nvSpPr>
        <p:spPr>
          <a:xfrm>
            <a:off x="32524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9" name="Google Shape;89;p22"/>
          <p:cNvSpPr/>
          <p:nvPr>
            <p:ph idx="4" type="pic"/>
          </p:nvPr>
        </p:nvSpPr>
        <p:spPr>
          <a:xfrm>
            <a:off x="520515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90" name="Google Shape;90;p22"/>
          <p:cNvSpPr/>
          <p:nvPr>
            <p:ph idx="5" type="pic"/>
          </p:nvPr>
        </p:nvSpPr>
        <p:spPr>
          <a:xfrm>
            <a:off x="71579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ig stat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/>
          <p:nvPr>
            <p:ph type="title"/>
          </p:nvPr>
        </p:nvSpPr>
        <p:spPr>
          <a:xfrm>
            <a:off x="311700" y="2120925"/>
            <a:ext cx="26826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93" name="Google Shape;93;p23"/>
          <p:cNvSpPr txBox="1"/>
          <p:nvPr>
            <p:ph idx="2" type="title"/>
          </p:nvPr>
        </p:nvSpPr>
        <p:spPr>
          <a:xfrm>
            <a:off x="3239700" y="2120925"/>
            <a:ext cx="26826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94" name="Google Shape;94;p23"/>
          <p:cNvSpPr txBox="1"/>
          <p:nvPr>
            <p:ph idx="3" type="title"/>
          </p:nvPr>
        </p:nvSpPr>
        <p:spPr>
          <a:xfrm>
            <a:off x="6167700" y="2120925"/>
            <a:ext cx="2682600" cy="19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95" name="Google Shape;95;p23"/>
          <p:cNvSpPr txBox="1"/>
          <p:nvPr>
            <p:ph idx="4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5" type="title"/>
          </p:nvPr>
        </p:nvSpPr>
        <p:spPr>
          <a:xfrm>
            <a:off x="311850" y="4077225"/>
            <a:ext cx="26826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97" name="Google Shape;97;p23"/>
          <p:cNvCxnSpPr/>
          <p:nvPr/>
        </p:nvCxnSpPr>
        <p:spPr>
          <a:xfrm>
            <a:off x="3239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8" name="Google Shape;98;p23"/>
          <p:cNvSpPr txBox="1"/>
          <p:nvPr>
            <p:ph idx="6" type="title"/>
          </p:nvPr>
        </p:nvSpPr>
        <p:spPr>
          <a:xfrm>
            <a:off x="3239850" y="4077225"/>
            <a:ext cx="26826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99" name="Google Shape;99;p23"/>
          <p:cNvCxnSpPr/>
          <p:nvPr/>
        </p:nvCxnSpPr>
        <p:spPr>
          <a:xfrm>
            <a:off x="6167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0" name="Google Shape;100;p23"/>
          <p:cNvSpPr txBox="1"/>
          <p:nvPr>
            <p:ph idx="7" type="title"/>
          </p:nvPr>
        </p:nvSpPr>
        <p:spPr>
          <a:xfrm>
            <a:off x="6167850" y="4077225"/>
            <a:ext cx="26826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Vertical grid">
  <p:cSld name="TITLE_AND_BODY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3" name="Google Shape;103;p24"/>
          <p:cNvSpPr/>
          <p:nvPr>
            <p:ph idx="2" type="pic"/>
          </p:nvPr>
        </p:nvSpPr>
        <p:spPr>
          <a:xfrm>
            <a:off x="311700" y="1670363"/>
            <a:ext cx="8520600" cy="314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04" name="Google Shape;104;p24"/>
          <p:cNvSpPr txBox="1"/>
          <p:nvPr>
            <p:ph idx="3" type="title"/>
          </p:nvPr>
        </p:nvSpPr>
        <p:spPr>
          <a:xfrm>
            <a:off x="736800" y="1017725"/>
            <a:ext cx="76704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hank you slide with image">
  <p:cSld name="CUSTOM_2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5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07" name="Google Shape;107;p25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08" name="Google Shape;108;p25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5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10" name="Google Shape;110;p25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11" name="Google Shape;111;p25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12" name="Google Shape;112;p25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13" name="Google Shape;113;p25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14" name="Google Shape;114;p25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5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1_Dark theme Thank you slide with image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18" name="Google Shape;118;p26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19" name="Google Shape;119;p26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20" name="Google Shape;120;p26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1" name="Google Shape;121;p26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6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3" name="Google Shape;123;p26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6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5" name="Google Shape;125;p26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6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 txBox="1"/>
          <p:nvPr>
            <p:ph type="ctrTitle"/>
          </p:nvPr>
        </p:nvSpPr>
        <p:spPr>
          <a:xfrm>
            <a:off x="311700" y="2865200"/>
            <a:ext cx="85206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2_Thank you slide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7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9" name="Google Shape;129;p27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3_Dark theme Thank you slide">
  <p:cSld name="CUSTOM_2_1_1_1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2" name="Google Shape;132;p28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0" spcFirstLastPara="1" rIns="91425" wrap="square" tIns="914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9" name="Google Shape;139;p3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0" name="Google Shape;140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3" name="Google Shape;14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6" name="Google Shape;14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7" name="Google Shape;14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" name="Google Shape;150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2" name="Google Shape;152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5" name="Google Shape;15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8" name="Google Shape;158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9" name="Google Shape;15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2" name="Google Shape;162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6" name="Google Shape;166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7" name="Google Shape;167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8" name="Google Shape;168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_Dark theme Title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/>
          <p:nvPr>
            <p:ph type="title"/>
          </p:nvPr>
        </p:nvSpPr>
        <p:spPr>
          <a:xfrm>
            <a:off x="311700" y="2870600"/>
            <a:ext cx="6560100" cy="760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" name="Google Shape;21;p10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71" name="Google Shape;17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4" name="Google Shape;174;p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5" name="Google Shape;17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24" name="Google Shape;24;p11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_Title, body and image">
  <p:cSld name="TITLE_AND_BOD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27" name="Google Shape;27;p12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8" name="Google Shape;28;p12"/>
          <p:cNvSpPr/>
          <p:nvPr>
            <p:ph idx="2" type="pic"/>
          </p:nvPr>
        </p:nvSpPr>
        <p:spPr>
          <a:xfrm>
            <a:off x="4572000" y="998500"/>
            <a:ext cx="4260300" cy="34164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mparison">
  <p:cSld name="TITLE_AND_BOD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311700" y="1027725"/>
            <a:ext cx="4130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33" name="Google Shape;33;p13"/>
          <p:cNvSpPr txBox="1"/>
          <p:nvPr>
            <p:ph idx="3" type="body"/>
          </p:nvPr>
        </p:nvSpPr>
        <p:spPr>
          <a:xfrm>
            <a:off x="4686300" y="1027725"/>
            <a:ext cx="4130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lumns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4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14"/>
          <p:cNvSpPr txBox="1"/>
          <p:nvPr>
            <p:ph type="title"/>
          </p:nvPr>
        </p:nvSpPr>
        <p:spPr>
          <a:xfrm>
            <a:off x="311700" y="445025"/>
            <a:ext cx="4084200" cy="9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37" name="Google Shape;37;p14"/>
          <p:cNvSpPr txBox="1"/>
          <p:nvPr>
            <p:ph idx="1" type="subTitle"/>
          </p:nvPr>
        </p:nvSpPr>
        <p:spPr>
          <a:xfrm>
            <a:off x="311700" y="1413425"/>
            <a:ext cx="40842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_Dark theme Two Columns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5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15"/>
          <p:cNvSpPr txBox="1"/>
          <p:nvPr>
            <p:ph type="title"/>
          </p:nvPr>
        </p:nvSpPr>
        <p:spPr>
          <a:xfrm>
            <a:off x="311700" y="445025"/>
            <a:ext cx="4084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41" name="Google Shape;41;p15"/>
          <p:cNvSpPr txBox="1"/>
          <p:nvPr>
            <p:ph idx="1" type="subTitle"/>
          </p:nvPr>
        </p:nvSpPr>
        <p:spPr>
          <a:xfrm>
            <a:off x="311700" y="981625"/>
            <a:ext cx="40842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Quote / New chapter">
  <p:cSld name="TITLE_ONLY_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6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44" name="Google Shape;44;p16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9.xml"/><Relationship Id="rId22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8.xml"/><Relationship Id="rId21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0.xml"/><Relationship Id="rId23" Type="http://schemas.openxmlformats.org/officeDocument/2006/relationships/slideLayout" Target="../slideLayouts/slideLayout21.xml"/><Relationship Id="rId1" Type="http://schemas.openxmlformats.org/officeDocument/2006/relationships/image" Target="../media/image4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i="0" sz="2400" u="none" cap="none" strike="noStrike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7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29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-3429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-3429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-3429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-3429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-3429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-3429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b="0" i="0" sz="1800" u="none" cap="none" strike="noStrike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pic>
        <p:nvPicPr>
          <p:cNvPr id="8" name="Google Shape;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26550" y="4656800"/>
            <a:ext cx="205750" cy="157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">
          <p15:clr>
            <a:srgbClr val="E46962"/>
          </p15:clr>
        </p15:guide>
        <p15:guide id="2" orient="horz" pos="207">
          <p15:clr>
            <a:srgbClr val="E46962"/>
          </p15:clr>
        </p15:guide>
        <p15:guide id="3" orient="horz" pos="3033">
          <p15:clr>
            <a:srgbClr val="E46962"/>
          </p15:clr>
        </p15:guide>
        <p15:guide id="4" pos="5564">
          <p15:clr>
            <a:srgbClr val="E46962"/>
          </p15:clr>
        </p15:guide>
        <p15:guide id="5" pos="2880">
          <p15:clr>
            <a:srgbClr val="E46962"/>
          </p15:clr>
        </p15:guide>
        <p15:guide id="6" pos="1908">
          <p15:clr>
            <a:srgbClr val="E46962"/>
          </p15:clr>
        </p15:guide>
        <p15:guide id="7" pos="3888">
          <p15:clr>
            <a:srgbClr val="E46962"/>
          </p15:clr>
        </p15:guide>
        <p15:guide id="8" orient="horz" pos="1620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5" name="Google Shape;13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"/>
          <p:cNvSpPr txBox="1"/>
          <p:nvPr>
            <p:ph type="title"/>
          </p:nvPr>
        </p:nvSpPr>
        <p:spPr>
          <a:xfrm>
            <a:off x="1235800" y="1107675"/>
            <a:ext cx="67431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4500">
                <a:latin typeface="Calibri"/>
                <a:ea typeface="Calibri"/>
                <a:cs typeface="Calibri"/>
                <a:sym typeface="Calibri"/>
              </a:rPr>
              <a:t>Requirement 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4500">
                <a:latin typeface="Calibri"/>
                <a:ea typeface="Calibri"/>
                <a:cs typeface="Calibri"/>
                <a:sym typeface="Calibri"/>
              </a:rPr>
              <a:t>for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4500">
                <a:latin typeface="Calibri"/>
                <a:ea typeface="Calibri"/>
                <a:cs typeface="Calibri"/>
                <a:sym typeface="Calibri"/>
              </a:rPr>
              <a:t>Medical Trade Tracker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"/>
          <p:cNvSpPr txBox="1"/>
          <p:nvPr/>
        </p:nvSpPr>
        <p:spPr>
          <a:xfrm>
            <a:off x="777750" y="3785525"/>
            <a:ext cx="5574600" cy="8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Client Name:- Tommy Pappas (Medical Device Distributor)</a:t>
            </a:r>
            <a:endParaRPr b="0" i="1" sz="18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Location:- USA</a:t>
            </a:r>
            <a:endParaRPr b="0" i="1" sz="18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"/>
          <p:cNvSpPr txBox="1"/>
          <p:nvPr>
            <p:ph idx="1" type="subTitle"/>
          </p:nvPr>
        </p:nvSpPr>
        <p:spPr>
          <a:xfrm>
            <a:off x="311700" y="329300"/>
            <a:ext cx="44220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Requirement Overview</a:t>
            </a:r>
            <a:endParaRPr sz="30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p2"/>
          <p:cNvSpPr txBox="1"/>
          <p:nvPr/>
        </p:nvSpPr>
        <p:spPr>
          <a:xfrm>
            <a:off x="442525" y="952075"/>
            <a:ext cx="8103300" cy="393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project is for a </a:t>
            </a:r>
            <a:r>
              <a:rPr b="1"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</a:t>
            </a:r>
            <a:r>
              <a:rPr b="1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-based medical device distributor</a:t>
            </a:r>
            <a: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that delivers and collects medical equipment across various hospitals. Currently, all medical device movement is manually tracked using shared </a:t>
            </a:r>
            <a:r>
              <a:rPr b="1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</a:t>
            </a:r>
            <a:r>
              <a:rPr b="1" lang="en" sz="15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Spreadsheet</a:t>
            </a:r>
            <a: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is inefficient and error-prone.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modernize this process, the client wants to build a </a:t>
            </a:r>
            <a:r>
              <a:rPr b="1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Flutter-based mobile application for internal team </a:t>
            </a:r>
            <a:r>
              <a:rPr b="0" i="0" lang="en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track each medical device’s current location, the person who handled it, and timestamps for drop-off and pickup — improving both accountability and operational efficiency.</a:t>
            </a:r>
            <a:endParaRPr b="0" i="0" sz="15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434343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"/>
          <p:cNvSpPr txBox="1"/>
          <p:nvPr>
            <p:ph idx="1" type="subTitle"/>
          </p:nvPr>
        </p:nvSpPr>
        <p:spPr>
          <a:xfrm>
            <a:off x="311700" y="329300"/>
            <a:ext cx="44220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Requirement Objective</a:t>
            </a:r>
            <a:endParaRPr sz="30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96" name="Google Shape;196;p3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7" name="Google Shape;197;p3"/>
          <p:cNvSpPr txBox="1"/>
          <p:nvPr/>
        </p:nvSpPr>
        <p:spPr>
          <a:xfrm>
            <a:off x="442525" y="1971425"/>
            <a:ext cx="40518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Business Goals:</a:t>
            </a:r>
            <a:endParaRPr b="1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Digitize and streamline the medical device movement process.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Improve visibility and traceability of medical device in the field.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Save staff time by replacing manual tracking.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Reduce operational errors and medical device misplacement.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8" name="Google Shape;198;p3"/>
          <p:cNvCxnSpPr/>
          <p:nvPr/>
        </p:nvCxnSpPr>
        <p:spPr>
          <a:xfrm>
            <a:off x="4532400" y="1057425"/>
            <a:ext cx="19200" cy="372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9" name="Google Shape;199;p3"/>
          <p:cNvSpPr txBox="1"/>
          <p:nvPr/>
        </p:nvSpPr>
        <p:spPr>
          <a:xfrm>
            <a:off x="4932900" y="2057400"/>
            <a:ext cx="40518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Problem to Solved:</a:t>
            </a:r>
            <a:endParaRPr b="1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Device location data is currently scattered and manually updated.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No centralized history of which staff handled which devices.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Difficult to monitor pickups and overdue returns.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Google Spreadsheets are not scalable or real-time.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"/>
          <p:cNvSpPr txBox="1"/>
          <p:nvPr>
            <p:ph idx="1" type="subTitle"/>
          </p:nvPr>
        </p:nvSpPr>
        <p:spPr>
          <a:xfrm>
            <a:off x="311700" y="329300"/>
            <a:ext cx="44220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Target Users</a:t>
            </a:r>
            <a:endParaRPr sz="30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05" name="Google Shape;205;p4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6" name="Google Shape;206;p4"/>
          <p:cNvSpPr txBox="1"/>
          <p:nvPr/>
        </p:nvSpPr>
        <p:spPr>
          <a:xfrm>
            <a:off x="311700" y="2217825"/>
            <a:ext cx="4051800" cy="140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                  Internal Operations Staff</a:t>
            </a:r>
            <a:endParaRPr b="1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Employees responsible for delivering and collecting medical equipment at hospitals.   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7" name="Google Shape;207;p4"/>
          <p:cNvCxnSpPr/>
          <p:nvPr/>
        </p:nvCxnSpPr>
        <p:spPr>
          <a:xfrm>
            <a:off x="4532400" y="1057425"/>
            <a:ext cx="19200" cy="372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8" name="Google Shape;208;p4"/>
          <p:cNvSpPr txBox="1"/>
          <p:nvPr/>
        </p:nvSpPr>
        <p:spPr>
          <a:xfrm>
            <a:off x="4572000" y="2055975"/>
            <a:ext cx="40038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Admin Team</a:t>
            </a:r>
            <a:endParaRPr b="1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Back-office personnel who manage medical device records, monitor movement history, and generate reports.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"/>
          <p:cNvSpPr txBox="1"/>
          <p:nvPr>
            <p:ph idx="1" type="subTitle"/>
          </p:nvPr>
        </p:nvSpPr>
        <p:spPr>
          <a:xfrm>
            <a:off x="311700" y="329300"/>
            <a:ext cx="47667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Key Modules &amp; Features </a:t>
            </a:r>
            <a:endParaRPr sz="30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14" name="Google Shape;214;p5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15" name="Google Shape;215;p5"/>
          <p:cNvSpPr txBox="1"/>
          <p:nvPr/>
        </p:nvSpPr>
        <p:spPr>
          <a:xfrm>
            <a:off x="823100" y="1228575"/>
            <a:ext cx="7566900" cy="3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User Authentication: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Operations and admin users can log in securely with credentials, with role-based access control.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Device Registry: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Centralized device list with unique identifiers (e.g., serial number, category) and options to add, edit, or remove medical devices.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Drop-Off: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Select a medical device from the device registry, log the hospital name, staff name and what time and date and tracking medical device.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Pickup: 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Mark the medical device return by capturing pickup date &amp; time, pickup location, and the responsible staff member.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Device Status Dashboard: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Real-time view of deployed and available medical devices, with filters for hospital, category, and date range.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Activity Logs &amp; History: 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Complete medical device movement history, staff-wise activity logs, and exportable reports in PDF format.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Alerts &amp; Reminders: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Daily summary/reminder notifications.</a:t>
            </a:r>
            <a:endParaRPr b="0" i="0" sz="15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"/>
          <p:cNvSpPr txBox="1"/>
          <p:nvPr>
            <p:ph idx="1" type="subTitle"/>
          </p:nvPr>
        </p:nvSpPr>
        <p:spPr>
          <a:xfrm>
            <a:off x="311700" y="329300"/>
            <a:ext cx="4422000" cy="3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30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Our Process Approach</a:t>
            </a:r>
            <a:endParaRPr sz="30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221" name="Google Shape;221;p6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22" name="Google Shape;222;p6"/>
          <p:cNvSpPr txBox="1"/>
          <p:nvPr/>
        </p:nvSpPr>
        <p:spPr>
          <a:xfrm>
            <a:off x="842250" y="1851175"/>
            <a:ext cx="7566900" cy="23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Platform:</a:t>
            </a:r>
            <a:r>
              <a:rPr b="0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Mobile app built with Flutter for Android and iOS(if possible), optional admin web panel planned for Phase 2.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Tech Stack:</a:t>
            </a: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Complete app built in Flutter, using Firebase for backend, database, and authentication.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Font typeface="Calibri"/>
              <a:buAutoNum type="arabicPeriod"/>
            </a:pPr>
            <a:r>
              <a:rPr b="1" i="0" lang="en" sz="15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Anticipated Challenges: </a:t>
            </a:r>
            <a:r>
              <a:rPr b="0" i="0" lang="en" sz="14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Ensuring a clean functionalities, simple UI for quick data entry by staff, Preventing duplicate or missed logs.</a:t>
            </a:r>
            <a:endParaRPr b="0" i="0" sz="1400" u="none" cap="none" strike="noStrike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W_Slides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